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1125" r:id="rId5"/>
    <p:sldId id="1128" r:id="rId6"/>
    <p:sldId id="259" r:id="rId7"/>
    <p:sldId id="1129" r:id="rId8"/>
    <p:sldId id="1081" r:id="rId9"/>
    <p:sldId id="260" r:id="rId10"/>
    <p:sldId id="1130" r:id="rId11"/>
    <p:sldId id="1131" r:id="rId12"/>
    <p:sldId id="1132" r:id="rId13"/>
    <p:sldId id="1133" r:id="rId14"/>
    <p:sldId id="261" r:id="rId15"/>
    <p:sldId id="1080" r:id="rId16"/>
    <p:sldId id="1134" r:id="rId17"/>
    <p:sldId id="1126" r:id="rId18"/>
  </p:sldIdLst>
  <p:sldSz cx="12192000" cy="6858000"/>
  <p:notesSz cx="6858000" cy="9144000"/>
  <p:embeddedFontLst>
    <p:embeddedFont>
      <p:font typeface="方正宋一简体" panose="02010600030101010101" charset="-122"/>
      <p:regular r:id="rId19"/>
    </p:embeddedFont>
    <p:embeddedFont>
      <p:font typeface="汉仪书魂体简" panose="02010600030101010101" charset="-122"/>
      <p:regular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仿宋" panose="02010609060101010101" pitchFamily="49" charset="-122"/>
      <p:regular r:id="rId25"/>
    </p:embeddedFont>
    <p:embeddedFont>
      <p:font typeface="华文宋体" panose="02010600040101010101" pitchFamily="2" charset="-122"/>
      <p:regular r:id="rId26"/>
    </p:embeddedFont>
    <p:embeddedFont>
      <p:font typeface="微软雅黑 Light" panose="020B0502040204020203" pitchFamily="34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EB"/>
    <a:srgbClr val="4D818B"/>
    <a:srgbClr val="414E59"/>
    <a:srgbClr val="54748C"/>
    <a:srgbClr val="4E505E"/>
    <a:srgbClr val="D6D1B0"/>
    <a:srgbClr val="FFEDE3"/>
    <a:srgbClr val="000000"/>
    <a:srgbClr val="101010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971062-0870-4CBC-907A-27D01D6415A1}"/>
              </a:ext>
            </a:extLst>
          </p:cNvPr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服装&#10;&#10;已生成高可信度的说明">
            <a:extLst>
              <a:ext uri="{FF2B5EF4-FFF2-40B4-BE49-F238E27FC236}">
                <a16:creationId xmlns:a16="http://schemas.microsoft.com/office/drawing/2014/main" id="{248C05D5-D399-4DC4-AAD2-11EEE781E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8"/>
          <a:stretch/>
        </p:blipFill>
        <p:spPr>
          <a:xfrm>
            <a:off x="0" y="11013"/>
            <a:ext cx="12192000" cy="68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AD02C3-6AA6-487C-86A7-391C91630F1F}"/>
              </a:ext>
            </a:extLst>
          </p:cNvPr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3539445-B57F-4D92-A703-FEBDE863629D}"/>
              </a:ext>
            </a:extLst>
          </p:cNvPr>
          <p:cNvGrpSpPr/>
          <p:nvPr/>
        </p:nvGrpSpPr>
        <p:grpSpPr>
          <a:xfrm>
            <a:off x="496505" y="1883744"/>
            <a:ext cx="2681541" cy="3600665"/>
            <a:chOff x="2419868" y="1943824"/>
            <a:chExt cx="2422394" cy="319926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E05379-4BEF-42CD-964D-8BBBC2FE0CFE}"/>
                </a:ext>
              </a:extLst>
            </p:cNvPr>
            <p:cNvSpPr txBox="1"/>
            <p:nvPr/>
          </p:nvSpPr>
          <p:spPr>
            <a:xfrm>
              <a:off x="2419868" y="4127429"/>
              <a:ext cx="1000918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0DF0B7-BD87-40AB-9E2F-E9BE527E8D9D}"/>
                </a:ext>
              </a:extLst>
            </p:cNvPr>
            <p:cNvSpPr txBox="1"/>
            <p:nvPr/>
          </p:nvSpPr>
          <p:spPr>
            <a:xfrm>
              <a:off x="3674524" y="1943824"/>
              <a:ext cx="1167738" cy="1831458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7200" b="1" dirty="0">
                  <a:solidFill>
                    <a:srgbClr val="414E5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蜀绣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71384A6-1761-4719-B136-0C907811F8C5}"/>
              </a:ext>
            </a:extLst>
          </p:cNvPr>
          <p:cNvSpPr/>
          <p:nvPr/>
        </p:nvSpPr>
        <p:spPr>
          <a:xfrm>
            <a:off x="1885384" y="1487418"/>
            <a:ext cx="1292662" cy="285389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818B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75F74A-9938-4D91-AB12-9E4916F4C6C7}"/>
              </a:ext>
            </a:extLst>
          </p:cNvPr>
          <p:cNvSpPr txBox="1"/>
          <p:nvPr/>
        </p:nvSpPr>
        <p:spPr>
          <a:xfrm rot="5400000">
            <a:off x="-468023" y="3428796"/>
            <a:ext cx="361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汇报人：陈鹏宇</a:t>
            </a:r>
            <a:r>
              <a:rPr lang="en-US" altLang="zh-CN" sz="1400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20204227</a:t>
            </a:r>
            <a:endParaRPr lang="zh-CN" altLang="en-US" sz="1400" dirty="0">
              <a:solidFill>
                <a:srgbClr val="4D818B"/>
              </a:solidFill>
              <a:latin typeface="Century Gothic" panose="020B0502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1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9BB951-9FDC-4D4C-8BCC-3D019CA827B7}"/>
              </a:ext>
            </a:extLst>
          </p:cNvPr>
          <p:cNvSpPr/>
          <p:nvPr/>
        </p:nvSpPr>
        <p:spPr>
          <a:xfrm>
            <a:off x="1203718" y="1153935"/>
            <a:ext cx="3470704" cy="3255437"/>
          </a:xfrm>
          <a:prstGeom prst="rect">
            <a:avLst/>
          </a:prstGeom>
          <a:solidFill>
            <a:srgbClr val="414E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874123-1E8D-4396-9024-F1A45BC2CFA8}"/>
              </a:ext>
            </a:extLst>
          </p:cNvPr>
          <p:cNvSpPr/>
          <p:nvPr/>
        </p:nvSpPr>
        <p:spPr>
          <a:xfrm>
            <a:off x="6096000" y="1260775"/>
            <a:ext cx="2027285" cy="432946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6B527A-7195-4AFB-A6AD-E35F06FCE28D}"/>
              </a:ext>
            </a:extLst>
          </p:cNvPr>
          <p:cNvSpPr/>
          <p:nvPr/>
        </p:nvSpPr>
        <p:spPr>
          <a:xfrm>
            <a:off x="6103236" y="1296353"/>
            <a:ext cx="2052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与农耕文化紧密结合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EB9A3-425F-4A42-82DF-DC7E93D0F78C}"/>
              </a:ext>
            </a:extLst>
          </p:cNvPr>
          <p:cNvSpPr/>
          <p:nvPr/>
        </p:nvSpPr>
        <p:spPr>
          <a:xfrm>
            <a:off x="6103236" y="2031911"/>
            <a:ext cx="4169408" cy="258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蜀绣起源于古蜀国的民间刺绣。古蜀国之所以能产生珍稀独特的刺绣工艺，是与古蜀国有发达的农耕文化分不开的。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蚕丛以蚕桑兴邦，领导古蜀人在成都平原栽桑养蚕，建立了国家，使这个原来以牧业为生的游牧民族的大部分人定居下来，跨入了农耕时代。尤其是经过开明治水和李冰创建都江堰，成都平原成为“天府之国”，农耕文化非常发达，为蚕桑丝绸、蜀锦蜀绣的大发展奠定了良好的基础。</a:t>
            </a:r>
            <a:endParaRPr lang="zh-CN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E6B40-9B0C-47BD-8F73-7FBC6BDD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742" y="1418139"/>
            <a:ext cx="3366541" cy="3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9BB951-9FDC-4D4C-8BCC-3D019CA827B7}"/>
              </a:ext>
            </a:extLst>
          </p:cNvPr>
          <p:cNvSpPr/>
          <p:nvPr/>
        </p:nvSpPr>
        <p:spPr>
          <a:xfrm>
            <a:off x="1203718" y="1153935"/>
            <a:ext cx="3470704" cy="3255437"/>
          </a:xfrm>
          <a:prstGeom prst="rect">
            <a:avLst/>
          </a:prstGeom>
          <a:solidFill>
            <a:srgbClr val="414E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874123-1E8D-4396-9024-F1A45BC2CFA8}"/>
              </a:ext>
            </a:extLst>
          </p:cNvPr>
          <p:cNvSpPr/>
          <p:nvPr/>
        </p:nvSpPr>
        <p:spPr>
          <a:xfrm>
            <a:off x="6096000" y="1260775"/>
            <a:ext cx="1461247" cy="432946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6B527A-7195-4AFB-A6AD-E35F06FCE28D}"/>
              </a:ext>
            </a:extLst>
          </p:cNvPr>
          <p:cNvSpPr/>
          <p:nvPr/>
        </p:nvSpPr>
        <p:spPr>
          <a:xfrm>
            <a:off x="6103236" y="1296353"/>
            <a:ext cx="145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追求和享受美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EB9A3-425F-4A42-82DF-DC7E93D0F78C}"/>
              </a:ext>
            </a:extLst>
          </p:cNvPr>
          <p:cNvSpPr/>
          <p:nvPr/>
        </p:nvSpPr>
        <p:spPr>
          <a:xfrm>
            <a:off x="6103235" y="2031911"/>
            <a:ext cx="4349611" cy="3707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众所周知，刺绣作为工艺，耗工费时，在古代的技术水平下属于珍稀的奢侈品。用丝织的锦，本来就已经比布更美观和耐用了，但是因为人类具有对“美”的追求和享受的天性，所以多此一举在锦上去刺绣。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古人早就有审美意识，这是在基本满足物质需要后的精神层面的追求和享受。在中国文化中，“绣”不仅是一种具有审美气息的消费品或奢侈品，还是“美”的同义语。中国刺绣的历史久远而丰富，“绣”在古代典籍中有很多文字记载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古代典籍早就把“会” 与“绣”并提，将“锦”与“绣”这两个字连在一起。这不仅是古人对“织锦”、“刺绣”的共同赞誉，更表示的是绣与锦密不可分，在“锦”上再添“绣”，就是锦上添花，能够使其更美好。</a:t>
            </a:r>
            <a:endParaRPr lang="zh-CN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E6B40-9B0C-47BD-8F73-7FBC6BDD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742" y="1418139"/>
            <a:ext cx="3366541" cy="3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9BB951-9FDC-4D4C-8BCC-3D019CA827B7}"/>
              </a:ext>
            </a:extLst>
          </p:cNvPr>
          <p:cNvSpPr/>
          <p:nvPr/>
        </p:nvSpPr>
        <p:spPr>
          <a:xfrm>
            <a:off x="1203718" y="1153935"/>
            <a:ext cx="3470704" cy="3255437"/>
          </a:xfrm>
          <a:prstGeom prst="rect">
            <a:avLst/>
          </a:prstGeom>
          <a:solidFill>
            <a:srgbClr val="414E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874123-1E8D-4396-9024-F1A45BC2CFA8}"/>
              </a:ext>
            </a:extLst>
          </p:cNvPr>
          <p:cNvSpPr/>
          <p:nvPr/>
        </p:nvSpPr>
        <p:spPr>
          <a:xfrm>
            <a:off x="6096000" y="1260775"/>
            <a:ext cx="2027285" cy="432946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6B527A-7195-4AFB-A6AD-E35F06FCE28D}"/>
              </a:ext>
            </a:extLst>
          </p:cNvPr>
          <p:cNvSpPr/>
          <p:nvPr/>
        </p:nvSpPr>
        <p:spPr>
          <a:xfrm>
            <a:off x="6103236" y="1296353"/>
            <a:ext cx="2052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国家依靠的经济支柱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EB9A3-425F-4A42-82DF-DC7E93D0F78C}"/>
              </a:ext>
            </a:extLst>
          </p:cNvPr>
          <p:cNvSpPr/>
          <p:nvPr/>
        </p:nvSpPr>
        <p:spPr>
          <a:xfrm>
            <a:off x="6103236" y="2031911"/>
            <a:ext cx="4169408" cy="3707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早在汉代，蜀绣就已誉满天下。因为蜀锦蜀绣的重要性，从秦汉时开始，政府便在成都专门设置了“锦官”，对包括蜀绣在内的丝织业进行管理。成都此后便被称为“锦城”。这一方面说明蜀锦蜀绣在当时很发达，对国家利益有重要作用，另一方面也表明国家支持蜀锦蜀绣的大发展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蜀汉之世，蜀锦蜀绣不仅畅销西南，还远销中国的北方和东南。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时至宋代，蜀绣之名已遍及神州，文献称蜀绣技法“穷工极巧”，蜀绣的发展达到鼎盛时期，绣品在工艺、产销量和精美程度上都独步天下。</a:t>
            </a:r>
            <a:endParaRPr lang="en-US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清末民初，包括蜀绣在内的中国的四大名绣，频频参加国际盛会，享誉海外。</a:t>
            </a:r>
            <a:endParaRPr lang="zh-CN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E6B40-9B0C-47BD-8F73-7FBC6BDD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742" y="1418139"/>
            <a:ext cx="3366541" cy="3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2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9BB951-9FDC-4D4C-8BCC-3D019CA827B7}"/>
              </a:ext>
            </a:extLst>
          </p:cNvPr>
          <p:cNvSpPr/>
          <p:nvPr/>
        </p:nvSpPr>
        <p:spPr>
          <a:xfrm>
            <a:off x="1203718" y="1153935"/>
            <a:ext cx="3470704" cy="3255437"/>
          </a:xfrm>
          <a:prstGeom prst="rect">
            <a:avLst/>
          </a:prstGeom>
          <a:solidFill>
            <a:srgbClr val="414E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874123-1E8D-4396-9024-F1A45BC2CFA8}"/>
              </a:ext>
            </a:extLst>
          </p:cNvPr>
          <p:cNvSpPr/>
          <p:nvPr/>
        </p:nvSpPr>
        <p:spPr>
          <a:xfrm>
            <a:off x="6096000" y="1260775"/>
            <a:ext cx="2027285" cy="432946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6B527A-7195-4AFB-A6AD-E35F06FCE28D}"/>
              </a:ext>
            </a:extLst>
          </p:cNvPr>
          <p:cNvSpPr/>
          <p:nvPr/>
        </p:nvSpPr>
        <p:spPr>
          <a:xfrm>
            <a:off x="6103236" y="1296353"/>
            <a:ext cx="2052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巴蜀文化的重要构成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EB9A3-425F-4A42-82DF-DC7E93D0F78C}"/>
              </a:ext>
            </a:extLst>
          </p:cNvPr>
          <p:cNvSpPr/>
          <p:nvPr/>
        </p:nvSpPr>
        <p:spPr>
          <a:xfrm>
            <a:off x="6103236" y="2031911"/>
            <a:ext cx="4169408" cy="2027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蜀绣与巴蜀文化的演进历程有非常大的关系：重视统一和安宁，少战乱，有利于蜀绣的稳定发展；重视交流和开放，蜀绣不固步自封，而是与其他刺绣技术取长补短，共同进步；重视科技和文教，蜀绣在针法技巧上不断创新，古老的工艺传承了数千年；倡行道义与责任，蜀绣为国家和区域的经济需要、人民群众生活水平的提高都有重要的贡献。</a:t>
            </a:r>
            <a:endParaRPr lang="zh-CN" altLang="zh-CN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E6B40-9B0C-47BD-8F73-7FBC6BDD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742" y="1418139"/>
            <a:ext cx="3366541" cy="3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传承发展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FOUR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90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蜀绣，中国工艺美术中一颗璀璨的明珠，沉淀了厚重的民族文化，我们需要传承的，不仅仅是她精湛的技艺，更是她所带给人们的美的感受和蓬勃的生命力。</a:t>
            </a:r>
          </a:p>
        </p:txBody>
      </p:sp>
    </p:spTree>
    <p:extLst>
      <p:ext uri="{BB962C8B-B14F-4D97-AF65-F5344CB8AC3E}">
        <p14:creationId xmlns:p14="http://schemas.microsoft.com/office/powerpoint/2010/main" val="40436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图文框 34">
            <a:extLst>
              <a:ext uri="{FF2B5EF4-FFF2-40B4-BE49-F238E27FC236}">
                <a16:creationId xmlns:a16="http://schemas.microsoft.com/office/drawing/2014/main" id="{D1BA0B19-CA8F-43D8-BD67-C33CC0B17D14}"/>
              </a:ext>
            </a:extLst>
          </p:cNvPr>
          <p:cNvSpPr/>
          <p:nvPr/>
        </p:nvSpPr>
        <p:spPr>
          <a:xfrm>
            <a:off x="882889" y="798473"/>
            <a:ext cx="3180157" cy="3194408"/>
          </a:xfrm>
          <a:prstGeom prst="frame">
            <a:avLst>
              <a:gd name="adj1" fmla="val 1846"/>
            </a:avLst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9E8D248-5D35-4056-BFD2-D69F890AAA74}"/>
              </a:ext>
            </a:extLst>
          </p:cNvPr>
          <p:cNvSpPr txBox="1"/>
          <p:nvPr/>
        </p:nvSpPr>
        <p:spPr>
          <a:xfrm>
            <a:off x="5698825" y="1176722"/>
            <a:ext cx="5130540" cy="362374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近年来，伴随着人们审美需求的不断变化，蜀绣的发展与创新一直备受重视，传统蜀绣开始转变为具有现代审美价值的时尚蜀绣，蜀绣文化也发展出新的样态。为适应新的形势，蜀绣传人不断创造着新的刺绣针法，努力将大量创新型的蜀绣作品推向国内外市场。四川各大高校也相继开设蜀绣相关专业，年轻歌手李宇春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写入歌曲中，让更多人了解到蜀绣文化。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年火遍全国的电视剧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延禧攻略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，不管是演员的戏服还是剧情，都随处可见蜀绣基因。不仅向外界展示了四川蜀绣的独特底蕴，也充分展现了中国传统文化的博大魅力。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E32CF8-85E2-466C-8398-D51839E5A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573" y="1176722"/>
            <a:ext cx="3390215" cy="33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3517243-ACBA-483E-A627-8FD176718E75}"/>
              </a:ext>
            </a:extLst>
          </p:cNvPr>
          <p:cNvSpPr/>
          <p:nvPr/>
        </p:nvSpPr>
        <p:spPr>
          <a:xfrm>
            <a:off x="5729325" y="987740"/>
            <a:ext cx="46159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随着时代变迁和市场经济环境的变化，蜀绣产业的发展和蜀绣传统文化、蜀绣传统手工技艺的传承面临着挑战。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蜀绣产品缺乏创新，定位上属于轻奢商品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缺乏创新型人才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蜀绣文化的宣传目前效果不理想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19FC9-9106-405B-B286-4B0DA54CF5A8}"/>
              </a:ext>
            </a:extLst>
          </p:cNvPr>
          <p:cNvSpPr/>
          <p:nvPr/>
        </p:nvSpPr>
        <p:spPr>
          <a:xfrm>
            <a:off x="870826" y="784579"/>
            <a:ext cx="738664" cy="241676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挑战和创新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F85C39-8F22-459D-B473-9902C0216A06}"/>
              </a:ext>
            </a:extLst>
          </p:cNvPr>
          <p:cNvCxnSpPr>
            <a:cxnSpLocks/>
          </p:cNvCxnSpPr>
          <p:nvPr/>
        </p:nvCxnSpPr>
        <p:spPr>
          <a:xfrm>
            <a:off x="870826" y="689460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64E37E6-4976-4E78-A036-2905A3FF1C34}"/>
              </a:ext>
            </a:extLst>
          </p:cNvPr>
          <p:cNvCxnSpPr>
            <a:cxnSpLocks/>
          </p:cNvCxnSpPr>
          <p:nvPr/>
        </p:nvCxnSpPr>
        <p:spPr>
          <a:xfrm>
            <a:off x="870826" y="3330387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488243-9D27-47C7-9FBA-16825DE4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166" y="784579"/>
            <a:ext cx="2880000" cy="24406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A577EA-5309-47D8-9486-6BFC418C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166" y="3433784"/>
            <a:ext cx="2880000" cy="28015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E3B389-69AA-4501-AC15-5B4B12613E3A}"/>
              </a:ext>
            </a:extLst>
          </p:cNvPr>
          <p:cNvSpPr/>
          <p:nvPr/>
        </p:nvSpPr>
        <p:spPr>
          <a:xfrm>
            <a:off x="5729325" y="3429000"/>
            <a:ext cx="4615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尽管目前我国文旅的融合还在探索阶段，针对保护蜀绣文化，各界已做出了初步发展的方案。大力开展蜀绣文化与新媒体的合作，打造高校合作蜀绣文化研究中心。转化蜀绣文化资源，提升蜀绣的经济效益，社会效益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结合时代潮流丰富蜀绣产品类型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实施全媒体营销对蜀绣文化及附属品进行宣传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培养多元化的蜀绣技艺传承人才</a:t>
            </a:r>
          </a:p>
        </p:txBody>
      </p:sp>
    </p:spTree>
    <p:extLst>
      <p:ext uri="{BB962C8B-B14F-4D97-AF65-F5344CB8AC3E}">
        <p14:creationId xmlns:p14="http://schemas.microsoft.com/office/powerpoint/2010/main" val="6202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71384A6-1761-4719-B136-0C907811F8C5}"/>
              </a:ext>
            </a:extLst>
          </p:cNvPr>
          <p:cNvSpPr/>
          <p:nvPr/>
        </p:nvSpPr>
        <p:spPr>
          <a:xfrm>
            <a:off x="2218670" y="1481481"/>
            <a:ext cx="698150" cy="2914763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818B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539445-B57F-4D92-A703-FEBDE863629D}"/>
              </a:ext>
            </a:extLst>
          </p:cNvPr>
          <p:cNvGrpSpPr/>
          <p:nvPr/>
        </p:nvGrpSpPr>
        <p:grpSpPr>
          <a:xfrm>
            <a:off x="2307634" y="1827891"/>
            <a:ext cx="1728145" cy="3202218"/>
            <a:chOff x="4483002" y="1606593"/>
            <a:chExt cx="1561134" cy="284524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CC5698-5F37-40A5-B6F8-996454F0AA18}"/>
                </a:ext>
              </a:extLst>
            </p:cNvPr>
            <p:cNvSpPr txBox="1"/>
            <p:nvPr/>
          </p:nvSpPr>
          <p:spPr>
            <a:xfrm>
              <a:off x="4613556" y="1606593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感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672830-A22F-43D7-B739-F5B20AFC56FE}"/>
                </a:ext>
              </a:extLst>
            </p:cNvPr>
            <p:cNvSpPr txBox="1"/>
            <p:nvPr/>
          </p:nvSpPr>
          <p:spPr>
            <a:xfrm>
              <a:off x="4959809" y="2337622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谢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E05379-4BEF-42CD-964D-8BBBC2FE0CFE}"/>
                </a:ext>
              </a:extLst>
            </p:cNvPr>
            <p:cNvSpPr txBox="1"/>
            <p:nvPr/>
          </p:nvSpPr>
          <p:spPr>
            <a:xfrm>
              <a:off x="4483002" y="2993686"/>
              <a:ext cx="1000918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聆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0DF0B7-BD87-40AB-9E2F-E9BE527E8D9D}"/>
                </a:ext>
              </a:extLst>
            </p:cNvPr>
            <p:cNvSpPr txBox="1"/>
            <p:nvPr/>
          </p:nvSpPr>
          <p:spPr>
            <a:xfrm>
              <a:off x="4822748" y="3436170"/>
              <a:ext cx="1167737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72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听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CF0B5A8-2DAE-481F-A77C-065E6E38C562}"/>
              </a:ext>
            </a:extLst>
          </p:cNvPr>
          <p:cNvSpPr txBox="1"/>
          <p:nvPr/>
        </p:nvSpPr>
        <p:spPr>
          <a:xfrm rot="5400000">
            <a:off x="168999" y="3082816"/>
            <a:ext cx="352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汇报人：陈鹏宇</a:t>
            </a:r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20204227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5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A71A65E-B1A4-4410-B7A7-47B8EA0CCFB2}"/>
              </a:ext>
            </a:extLst>
          </p:cNvPr>
          <p:cNvGrpSpPr/>
          <p:nvPr/>
        </p:nvGrpSpPr>
        <p:grpSpPr>
          <a:xfrm>
            <a:off x="2767708" y="3958581"/>
            <a:ext cx="3339779" cy="515906"/>
            <a:chOff x="1828388" y="2333432"/>
            <a:chExt cx="3339779" cy="51590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902381-677F-4C45-A226-408CF22D7E1F}"/>
                </a:ext>
              </a:extLst>
            </p:cNvPr>
            <p:cNvSpPr txBox="1"/>
            <p:nvPr/>
          </p:nvSpPr>
          <p:spPr>
            <a:xfrm>
              <a:off x="1828388" y="2333432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相关简介</a:t>
              </a:r>
              <a:endParaRPr lang="en-US" altLang="zh-CN" sz="2000" dirty="0">
                <a:solidFill>
                  <a:srgbClr val="494848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B702B11-108C-45BE-A198-9359AAFB7334}"/>
                </a:ext>
              </a:extLst>
            </p:cNvPr>
            <p:cNvSpPr/>
            <p:nvPr/>
          </p:nvSpPr>
          <p:spPr>
            <a:xfrm>
              <a:off x="1828388" y="2541561"/>
              <a:ext cx="3339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C9AC7F5-537F-4E0A-9A12-3AADD10EC82D}"/>
              </a:ext>
            </a:extLst>
          </p:cNvPr>
          <p:cNvSpPr txBox="1"/>
          <p:nvPr/>
        </p:nvSpPr>
        <p:spPr>
          <a:xfrm>
            <a:off x="5079329" y="2363798"/>
            <a:ext cx="216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25A476-5DB6-4146-B944-0AB5DEBB81E7}"/>
              </a:ext>
            </a:extLst>
          </p:cNvPr>
          <p:cNvSpPr txBox="1"/>
          <p:nvPr/>
        </p:nvSpPr>
        <p:spPr>
          <a:xfrm>
            <a:off x="5365512" y="683551"/>
            <a:ext cx="65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03354A-833A-4455-92A8-2BD230D8268A}"/>
              </a:ext>
            </a:extLst>
          </p:cNvPr>
          <p:cNvSpPr/>
          <p:nvPr/>
        </p:nvSpPr>
        <p:spPr>
          <a:xfrm>
            <a:off x="5562983" y="1022105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93D7A0-C7BD-4C12-8EE1-B0ECD3AFBE32}"/>
              </a:ext>
            </a:extLst>
          </p:cNvPr>
          <p:cNvSpPr/>
          <p:nvPr/>
        </p:nvSpPr>
        <p:spPr>
          <a:xfrm>
            <a:off x="1980431" y="3798496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92D23A-922D-4359-B9C2-943A50BFE22E}"/>
              </a:ext>
            </a:extLst>
          </p:cNvPr>
          <p:cNvGrpSpPr/>
          <p:nvPr/>
        </p:nvGrpSpPr>
        <p:grpSpPr>
          <a:xfrm>
            <a:off x="7402771" y="3958581"/>
            <a:ext cx="3459714" cy="520431"/>
            <a:chOff x="1897483" y="2355443"/>
            <a:chExt cx="3459714" cy="5204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50C771-6394-4014-A8AB-185887AB4BE7}"/>
                </a:ext>
              </a:extLst>
            </p:cNvPr>
            <p:cNvSpPr txBox="1"/>
            <p:nvPr/>
          </p:nvSpPr>
          <p:spPr>
            <a:xfrm>
              <a:off x="1897483" y="2355443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艺术特点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15883D-67D2-4F4D-A88A-1B429F3AE9A5}"/>
                </a:ext>
              </a:extLst>
            </p:cNvPr>
            <p:cNvSpPr/>
            <p:nvPr/>
          </p:nvSpPr>
          <p:spPr>
            <a:xfrm>
              <a:off x="1897483" y="2568097"/>
              <a:ext cx="34597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3A4CA3C-E9E4-49E2-AE9C-40D2EC0BB2C6}"/>
              </a:ext>
            </a:extLst>
          </p:cNvPr>
          <p:cNvSpPr/>
          <p:nvPr/>
        </p:nvSpPr>
        <p:spPr>
          <a:xfrm>
            <a:off x="6546399" y="3776485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8BDD43-4BC8-45F4-A412-461EE66043AC}"/>
              </a:ext>
            </a:extLst>
          </p:cNvPr>
          <p:cNvGrpSpPr/>
          <p:nvPr/>
        </p:nvGrpSpPr>
        <p:grpSpPr>
          <a:xfrm>
            <a:off x="2767708" y="5067297"/>
            <a:ext cx="3368271" cy="513461"/>
            <a:chOff x="1828388" y="2324555"/>
            <a:chExt cx="3368271" cy="51346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D2C6D9-B663-4A17-9863-D6E71DFBDFF0}"/>
                </a:ext>
              </a:extLst>
            </p:cNvPr>
            <p:cNvSpPr txBox="1"/>
            <p:nvPr/>
          </p:nvSpPr>
          <p:spPr>
            <a:xfrm>
              <a:off x="1828388" y="2324555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文化渊源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3F6792-FFC9-404F-AFE2-82F287854E24}"/>
                </a:ext>
              </a:extLst>
            </p:cNvPr>
            <p:cNvSpPr/>
            <p:nvPr/>
          </p:nvSpPr>
          <p:spPr>
            <a:xfrm>
              <a:off x="1856880" y="2530239"/>
              <a:ext cx="3339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DD8A117-77F9-4E29-9FA7-C9714CEDDEAF}"/>
              </a:ext>
            </a:extLst>
          </p:cNvPr>
          <p:cNvSpPr/>
          <p:nvPr/>
        </p:nvSpPr>
        <p:spPr>
          <a:xfrm>
            <a:off x="1980431" y="4916089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213195-BC8D-4BA0-8326-8FD01A86CAE0}"/>
              </a:ext>
            </a:extLst>
          </p:cNvPr>
          <p:cNvGrpSpPr/>
          <p:nvPr/>
        </p:nvGrpSpPr>
        <p:grpSpPr>
          <a:xfrm>
            <a:off x="7402771" y="5067297"/>
            <a:ext cx="3459714" cy="534920"/>
            <a:chOff x="1897483" y="2346566"/>
            <a:chExt cx="3459714" cy="53492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BC1767A-FD72-472C-8CB8-76248558C1B0}"/>
                </a:ext>
              </a:extLst>
            </p:cNvPr>
            <p:cNvSpPr txBox="1"/>
            <p:nvPr/>
          </p:nvSpPr>
          <p:spPr>
            <a:xfrm>
              <a:off x="1897483" y="2346566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传承发展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5196262-E92F-44BE-A508-D9D3BAE8C5CD}"/>
                </a:ext>
              </a:extLst>
            </p:cNvPr>
            <p:cNvSpPr/>
            <p:nvPr/>
          </p:nvSpPr>
          <p:spPr>
            <a:xfrm>
              <a:off x="1897483" y="2573709"/>
              <a:ext cx="34597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57A652C-CC68-46EE-937E-8A2CFBFAB3C8}"/>
              </a:ext>
            </a:extLst>
          </p:cNvPr>
          <p:cNvSpPr/>
          <p:nvPr/>
        </p:nvSpPr>
        <p:spPr>
          <a:xfrm>
            <a:off x="6546399" y="4894078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23130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5" grpId="0" animBg="1"/>
      <p:bldP spid="19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相关简介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ONE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3517243-ACBA-483E-A627-8FD176718E75}"/>
              </a:ext>
            </a:extLst>
          </p:cNvPr>
          <p:cNvSpPr/>
          <p:nvPr/>
        </p:nvSpPr>
        <p:spPr>
          <a:xfrm>
            <a:off x="5720359" y="1574126"/>
            <a:ext cx="4625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，是巴蜀地区流行的一种民间工艺，分为川西和川东两大流派，是中国国家地理标志产品。蜀绣又名“川绣”，与苏绣、湘绣、粤绣齐名，为中国四大名绣之一，是在丝绸或其他织物上采用蚕丝线绣出花纹图案的中国传统工艺。作为中国刺绣传承时间最长的绣种之一，蜀绣以其明丽清秀的色彩和精湛细腻的针法形成了自身的独特韵味，丰富程度居四大名绣之首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蜀绣历史悠久，最早可上溯到三星堆文明，东晋以来与蜀锦并称“蜀中瑰宝”。蜀绣以软缎、彩丝为主要原料，针法包括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种。具有针法严谨、针脚平齐、变化丰富、形象生动、富有立体感等特点。</a:t>
            </a: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19FC9-9106-405B-B286-4B0DA54CF5A8}"/>
              </a:ext>
            </a:extLst>
          </p:cNvPr>
          <p:cNvSpPr/>
          <p:nvPr/>
        </p:nvSpPr>
        <p:spPr>
          <a:xfrm>
            <a:off x="870826" y="784579"/>
            <a:ext cx="738664" cy="241676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相关简介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F85C39-8F22-459D-B473-9902C0216A06}"/>
              </a:ext>
            </a:extLst>
          </p:cNvPr>
          <p:cNvCxnSpPr>
            <a:cxnSpLocks/>
          </p:cNvCxnSpPr>
          <p:nvPr/>
        </p:nvCxnSpPr>
        <p:spPr>
          <a:xfrm>
            <a:off x="870826" y="689460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64E37E6-4976-4E78-A036-2905A3FF1C34}"/>
              </a:ext>
            </a:extLst>
          </p:cNvPr>
          <p:cNvCxnSpPr>
            <a:cxnSpLocks/>
          </p:cNvCxnSpPr>
          <p:nvPr/>
        </p:nvCxnSpPr>
        <p:spPr>
          <a:xfrm>
            <a:off x="870826" y="3330387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488243-9D27-47C7-9FBA-16825DE4F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4848" y="1575957"/>
            <a:ext cx="2980153" cy="39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3517243-ACBA-483E-A627-8FD176718E75}"/>
              </a:ext>
            </a:extLst>
          </p:cNvPr>
          <p:cNvSpPr/>
          <p:nvPr/>
        </p:nvSpPr>
        <p:spPr>
          <a:xfrm>
            <a:off x="5720360" y="1716454"/>
            <a:ext cx="4615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主要指以四川成都为中心的川西平原一带的刺绣，由于文化和地理的渊源，也发展到重庆等周边地区。以现代科学的眼光来看，成都平原水土丰美，气候宜人，温湿度都适宜栽桑养蚕。川西这一地区古称“蜀”，在巴蜀大地上盛产丝绸；古蜀大地的丝绸文明孕育了发达的丝织技术，这既为蜀绣提供了刺绣原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丝绸和丝线，使蜀绣发展有了雄厚的物质基础，又为蜀绣发展兴盛创造了产业和文化环境。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19FC9-9106-405B-B286-4B0DA54CF5A8}"/>
              </a:ext>
            </a:extLst>
          </p:cNvPr>
          <p:cNvSpPr/>
          <p:nvPr/>
        </p:nvSpPr>
        <p:spPr>
          <a:xfrm>
            <a:off x="870826" y="784579"/>
            <a:ext cx="738664" cy="241676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产地环境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F85C39-8F22-459D-B473-9902C0216A06}"/>
              </a:ext>
            </a:extLst>
          </p:cNvPr>
          <p:cNvCxnSpPr>
            <a:cxnSpLocks/>
          </p:cNvCxnSpPr>
          <p:nvPr/>
        </p:nvCxnSpPr>
        <p:spPr>
          <a:xfrm>
            <a:off x="870826" y="689460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64E37E6-4976-4E78-A036-2905A3FF1C34}"/>
              </a:ext>
            </a:extLst>
          </p:cNvPr>
          <p:cNvCxnSpPr>
            <a:cxnSpLocks/>
          </p:cNvCxnSpPr>
          <p:nvPr/>
        </p:nvCxnSpPr>
        <p:spPr>
          <a:xfrm>
            <a:off x="870826" y="3330387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488243-9D27-47C7-9FBA-16825DE4F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683" y="1575957"/>
            <a:ext cx="2942483" cy="39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艺术特点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TWO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起源于川西民间的蜀绣，由于受地理环境、风俗习惯、文化艺术等各方面的影响，经过长期的不断发展，逐渐形成了严谨细腻、光亮平整、构图疏朗、浑厚圆润、色彩明快的独特风格。</a:t>
            </a:r>
          </a:p>
        </p:txBody>
      </p:sp>
    </p:spTree>
    <p:extLst>
      <p:ext uri="{BB962C8B-B14F-4D97-AF65-F5344CB8AC3E}">
        <p14:creationId xmlns:p14="http://schemas.microsoft.com/office/powerpoint/2010/main" val="15713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3517243-ACBA-483E-A627-8FD176718E75}"/>
              </a:ext>
            </a:extLst>
          </p:cNvPr>
          <p:cNvSpPr/>
          <p:nvPr/>
        </p:nvSpPr>
        <p:spPr>
          <a:xfrm>
            <a:off x="5720359" y="1770182"/>
            <a:ext cx="44635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据统计，蜀绣针法有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大类，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余种之多，是四大名绣之最丰富的，而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余道衣锦线更是蜀绣所独具。常用的针法有晕针、铺针、滚针、截针、掺针、沙针、盖针等，讲究“针脚整齐，线片光亮，紧密柔和，车拧到家”。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各种针法交错使用，变化多端，或粗细相间，或虚实结合，阴阳远近表现无遗。这些传统技艺既长于刺绣花鸟虫鱼等细腻的工笔，又善于表现气势磅礴的山水图景，刻画人物形象也逼真传神。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19FC9-9106-405B-B286-4B0DA54CF5A8}"/>
              </a:ext>
            </a:extLst>
          </p:cNvPr>
          <p:cNvSpPr/>
          <p:nvPr/>
        </p:nvSpPr>
        <p:spPr>
          <a:xfrm>
            <a:off x="870826" y="784579"/>
            <a:ext cx="738664" cy="241676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工艺特征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F85C39-8F22-459D-B473-9902C0216A06}"/>
              </a:ext>
            </a:extLst>
          </p:cNvPr>
          <p:cNvCxnSpPr>
            <a:cxnSpLocks/>
          </p:cNvCxnSpPr>
          <p:nvPr/>
        </p:nvCxnSpPr>
        <p:spPr>
          <a:xfrm>
            <a:off x="870826" y="689460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64E37E6-4976-4E78-A036-2905A3FF1C34}"/>
              </a:ext>
            </a:extLst>
          </p:cNvPr>
          <p:cNvCxnSpPr>
            <a:cxnSpLocks/>
          </p:cNvCxnSpPr>
          <p:nvPr/>
        </p:nvCxnSpPr>
        <p:spPr>
          <a:xfrm>
            <a:off x="870826" y="3330387"/>
            <a:ext cx="738664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488243-9D27-47C7-9FBA-16825DE4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683" y="1596675"/>
            <a:ext cx="2942483" cy="39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1511312-529D-4877-AC9C-44C0469C4042}"/>
              </a:ext>
            </a:extLst>
          </p:cNvPr>
          <p:cNvSpPr/>
          <p:nvPr/>
        </p:nvSpPr>
        <p:spPr>
          <a:xfrm>
            <a:off x="1208001" y="1489212"/>
            <a:ext cx="4526900" cy="1746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蜀绣绣法灵活，适应力强。一般绣品都采用绸、缎、绢、纱、绉作为面料，并根据绣物的需要，制作程序、配色、用线各不相同。蜀绣常用晕针来表现绣物的质感，体现绣物的光、色、形，把绣 物绣得惟妙惟肖。如鲤鱼的灵动、金丝猴的敏捷、人物的秀美、山川的壮丽、花鸟的多姿、熊猫的憨态等。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3B3FC4-074C-4FD7-AB62-4460FA0D3DE1}"/>
              </a:ext>
            </a:extLst>
          </p:cNvPr>
          <p:cNvSpPr/>
          <p:nvPr/>
        </p:nvSpPr>
        <p:spPr>
          <a:xfrm>
            <a:off x="6476360" y="4407088"/>
            <a:ext cx="4220024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解放以来针法绣技又有所创新，如表现动物皮毛质感的“交叉针”，表现人物发髻的“螺旋针”，表现鲤鱼鳞片的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虚实覆盖针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等，大大丰富了蜀绣的表现形式和艺术风格。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A76D51-4076-4439-9787-8C5D16C927BA}"/>
              </a:ext>
            </a:extLst>
          </p:cNvPr>
          <p:cNvSpPr/>
          <p:nvPr/>
        </p:nvSpPr>
        <p:spPr>
          <a:xfrm>
            <a:off x="995665" y="825995"/>
            <a:ext cx="656166" cy="581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E2D069-E333-4425-8941-047D78B62B41}"/>
              </a:ext>
            </a:extLst>
          </p:cNvPr>
          <p:cNvSpPr/>
          <p:nvPr/>
        </p:nvSpPr>
        <p:spPr>
          <a:xfrm>
            <a:off x="912822" y="743981"/>
            <a:ext cx="739009" cy="745233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D9FC61-FBEA-4944-A966-6BE04AF34908}"/>
              </a:ext>
            </a:extLst>
          </p:cNvPr>
          <p:cNvSpPr/>
          <p:nvPr/>
        </p:nvSpPr>
        <p:spPr>
          <a:xfrm>
            <a:off x="6178843" y="348868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90CFBA-B576-478D-B4DF-DB4CACE6AB7A}"/>
              </a:ext>
            </a:extLst>
          </p:cNvPr>
          <p:cNvSpPr/>
          <p:nvPr/>
        </p:nvSpPr>
        <p:spPr>
          <a:xfrm>
            <a:off x="6096000" y="3406169"/>
            <a:ext cx="760720" cy="749813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CA68F0-7E3C-43F3-898D-85C9582B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616" y="3294514"/>
            <a:ext cx="3426007" cy="28734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6CCDA9-1FDB-44E5-B7D3-09DBB611E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2930" y="865010"/>
            <a:ext cx="3383454" cy="3290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6992A9-6E3E-4356-A01A-DA08BDE2BA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70" y="3255521"/>
            <a:ext cx="3001973" cy="2998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D41C19-C28F-4510-B161-D663541CC2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31" y="2963234"/>
            <a:ext cx="1975202" cy="3290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DF4927-7C98-417B-9D2C-2055F02DF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3264013"/>
            <a:ext cx="2740106" cy="30095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368BE9-6F48-4D7C-B0FE-775420636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49" y="3425486"/>
            <a:ext cx="3139728" cy="25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4" grpId="0" animBg="1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文化渊源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THREE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全蜀艺文志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载：“蜀土富饶，丝帛所产，民制作冰绣等物，号为冠天下。”可见当时蜀内刺绣之盛。这起源于中国的丝绸生产和织锦刺绣工艺，曾经孕育了万千锦绣作品并通过古老的丝绸之路运往西方。刺绣艺术在丝绸织绣中更是独树一帜，是我国工艺美术宝库中最优秀的非物质文化遗产之一。</a:t>
            </a:r>
          </a:p>
        </p:txBody>
      </p:sp>
    </p:spTree>
    <p:extLst>
      <p:ext uri="{BB962C8B-B14F-4D97-AF65-F5344CB8AC3E}">
        <p14:creationId xmlns:p14="http://schemas.microsoft.com/office/powerpoint/2010/main" val="7659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1644</Words>
  <Application>Microsoft Office PowerPoint</Application>
  <PresentationFormat>宽屏</PresentationFormat>
  <Paragraphs>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方正宋一简体</vt:lpstr>
      <vt:lpstr>仿宋</vt:lpstr>
      <vt:lpstr>汉仪书魂体简</vt:lpstr>
      <vt:lpstr>Century Gothic</vt:lpstr>
      <vt:lpstr>Arial</vt:lpstr>
      <vt:lpstr>微软雅黑 Light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 鹏宇</cp:lastModifiedBy>
  <cp:revision>65</cp:revision>
  <dcterms:created xsi:type="dcterms:W3CDTF">2018-09-11T12:00:53Z</dcterms:created>
  <dcterms:modified xsi:type="dcterms:W3CDTF">2023-04-12T12:58:41Z</dcterms:modified>
</cp:coreProperties>
</file>